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Montserrat Black"/>
      <p:regular r:id="rId25"/>
    </p:embeddedFont>
    <p:embeddedFont>
      <p:font typeface="Montserrat Black"/>
      <p:regular r:id="rId26"/>
    </p:embeddedFont>
    <p:embeddedFont>
      <p:font typeface="Inconsolata"/>
      <p:regular r:id="rId27"/>
    </p:embeddedFont>
    <p:embeddedFont>
      <p:font typeface="Inconsolata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slideLayout" Target="../slideLayouts/slideLayout17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099" y="473512"/>
            <a:ext cx="7939802" cy="1075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Driving Innovation: Your Wi-Fi Car Project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2099" y="1806654"/>
            <a:ext cx="7939802" cy="825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Discover the exciting world of embedded systems and IoT through the development of a Wi-Fi controlled car. This presentation will navigate the journey from concept to creation, offering practical insights and key takeaways.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2099" y="2825948"/>
            <a:ext cx="3883938" cy="2788682"/>
          </a:xfrm>
          <a:prstGeom prst="roundRect">
            <a:avLst>
              <a:gd name="adj" fmla="val 32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81645" y="3005495"/>
            <a:ext cx="516017" cy="516017"/>
          </a:xfrm>
          <a:prstGeom prst="roundRect">
            <a:avLst>
              <a:gd name="adj" fmla="val 17718574"/>
            </a:avLst>
          </a:prstGeom>
          <a:solidFill>
            <a:srgbClr val="15161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68" y="3118366"/>
            <a:ext cx="232172" cy="2902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1645" y="3693438"/>
            <a:ext cx="33961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Scope &amp; Architecture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81645" y="4065270"/>
            <a:ext cx="3524845" cy="825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the comprehensive overview of the car's design, covering essential hardware components and software logic.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4657963" y="2825948"/>
            <a:ext cx="3883938" cy="2788682"/>
          </a:xfrm>
          <a:prstGeom prst="roundRect">
            <a:avLst>
              <a:gd name="adj" fmla="val 32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4837509" y="3005495"/>
            <a:ext cx="516017" cy="516017"/>
          </a:xfrm>
          <a:prstGeom prst="roundRect">
            <a:avLst>
              <a:gd name="adj" fmla="val 17718574"/>
            </a:avLst>
          </a:prstGeom>
          <a:solidFill>
            <a:srgbClr val="15161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32" y="3118366"/>
            <a:ext cx="232172" cy="2902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509" y="3693438"/>
            <a:ext cx="3524845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Embedded Systems &amp; IoT Impact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4837509" y="4333994"/>
            <a:ext cx="3524845" cy="110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why this project is a powerful hands-on example for mastering embedded programming and connected device principles.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2099" y="5786557"/>
            <a:ext cx="7939802" cy="1969413"/>
          </a:xfrm>
          <a:prstGeom prst="roundRect">
            <a:avLst>
              <a:gd name="adj" fmla="val 46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781645" y="5966103"/>
            <a:ext cx="516017" cy="516017"/>
          </a:xfrm>
          <a:prstGeom prst="roundRect">
            <a:avLst>
              <a:gd name="adj" fmla="val 17718574"/>
            </a:avLst>
          </a:prstGeom>
          <a:solidFill>
            <a:srgbClr val="15161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68" y="6078974"/>
            <a:ext cx="232172" cy="2902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81645" y="6654046"/>
            <a:ext cx="258401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Valuable Skills Gained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81645" y="7025878"/>
            <a:ext cx="7580709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 core principles of motor control, network communication, firmware development, and practical debugging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604" y="366355"/>
            <a:ext cx="4376261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&amp; Demonstration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604" y="1108115"/>
            <a:ext cx="6004084" cy="60040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78109" y="1091922"/>
            <a:ext cx="193548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Steps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78109" y="1478994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6778109" y="1682829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6778109" y="1777722"/>
            <a:ext cx="161282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Upload Code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778109" y="2108240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Upload the control code to the ESP32 microcontroller.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778109" y="2540318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6778109" y="2744152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1" name="Text 8"/>
          <p:cNvSpPr/>
          <p:nvPr/>
        </p:nvSpPr>
        <p:spPr>
          <a:xfrm>
            <a:off x="6778109" y="2839045"/>
            <a:ext cx="161282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Power Up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778109" y="3169563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 and power the motors and the ESP32 controller.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778109" y="3601641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6778109" y="3805476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5" name="Text 12"/>
          <p:cNvSpPr/>
          <p:nvPr/>
        </p:nvSpPr>
        <p:spPr>
          <a:xfrm>
            <a:off x="6778109" y="3900368"/>
            <a:ext cx="1865948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Connect Smartphone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778109" y="4230886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 your smartphone to the ESP32's Wi-Fi hotspot.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778109" y="4662964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6778109" y="4866799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9" name="Text 16"/>
          <p:cNvSpPr/>
          <p:nvPr/>
        </p:nvSpPr>
        <p:spPr>
          <a:xfrm>
            <a:off x="6778109" y="4961692"/>
            <a:ext cx="161282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 Motion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778109" y="5292209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Thoroughly test all directional movements of the car.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778109" y="5724287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6778109" y="5928122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3" name="Text 20"/>
          <p:cNvSpPr/>
          <p:nvPr/>
        </p:nvSpPr>
        <p:spPr>
          <a:xfrm>
            <a:off x="6778109" y="6023015"/>
            <a:ext cx="1942386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Evaluate Performance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778109" y="6353532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Observe the car's general performance, latency, and response time.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778109" y="6785610"/>
            <a:ext cx="128945" cy="161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000" dirty="0"/>
          </a:p>
        </p:txBody>
      </p:sp>
      <p:sp>
        <p:nvSpPr>
          <p:cNvPr id="26" name="Shape 23"/>
          <p:cNvSpPr/>
          <p:nvPr/>
        </p:nvSpPr>
        <p:spPr>
          <a:xfrm>
            <a:off x="6778109" y="6989445"/>
            <a:ext cx="7408188" cy="1524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7" name="Text 24"/>
          <p:cNvSpPr/>
          <p:nvPr/>
        </p:nvSpPr>
        <p:spPr>
          <a:xfrm>
            <a:off x="6778109" y="7084338"/>
            <a:ext cx="161282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 Checks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778109" y="7414855"/>
            <a:ext cx="740818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applicable, test integrated sensors or camera feed.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8684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Challenges &amp;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Wi-Fi latency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Battery voltage drop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L298N heating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obstacle detection initially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Upgrade motor driver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 sensors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 ESP32-CAM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 Wi-Fi/app communication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power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5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5893" y="373856"/>
            <a:ext cx="5020389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Literature Survey (Themes)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475893" y="1002625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460653" y="1002625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672822" y="1153835"/>
            <a:ext cx="2670810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ESP8266/ESP32 Wi-Fi Robots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72822" y="1447919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existing designs and functionalities of remote-controlled robots leveraging ESP8266 or ESP32 for wireless communication.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75893" y="2170152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60653" y="2170152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672822" y="2321362"/>
            <a:ext cx="4029075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Smartphone Apps vs Web Server Interfaces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72822" y="2615446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the pros and cons of using dedicated smartphone applications versus browser-based web servers for robot control interfaces.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75893" y="3337679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460653" y="3337679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672822" y="3488888"/>
            <a:ext cx="283130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L298N vs TB6612 Motor Drivers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72822" y="3782973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Compare the specifications, advantages, and limitations of different motor driver modules commonly used in small robotics projects.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75893" y="4505206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460653" y="4505206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8" name="Text 15"/>
          <p:cNvSpPr/>
          <p:nvPr/>
        </p:nvSpPr>
        <p:spPr>
          <a:xfrm>
            <a:off x="672822" y="4656415"/>
            <a:ext cx="16997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Adding Sensors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72822" y="4950500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 the integration of various sensors (e.g., ultrasonic, IR) for enhancing robot capabilities like obstacle avoidance and autonomous navigation.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475893" y="5672733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460653" y="5672733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22" name="Text 19"/>
          <p:cNvSpPr/>
          <p:nvPr/>
        </p:nvSpPr>
        <p:spPr>
          <a:xfrm>
            <a:off x="672822" y="5823942"/>
            <a:ext cx="2131338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ESP32-CAM Integration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72822" y="6118027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Investigate methods for integrating the ESP32-CAM module to enable live video streaming and First-Person View (FPV) control.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75893" y="6840260"/>
            <a:ext cx="8192214" cy="1031558"/>
          </a:xfrm>
          <a:prstGeom prst="roundRect">
            <a:avLst>
              <a:gd name="adj" fmla="val 7091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2700" dir="2700000">
              <a:srgbClr val="151617">
                <a:alpha val="100000"/>
              </a:srgbClr>
            </a:outerShdw>
          </a:effectLst>
        </p:spPr>
      </p:sp>
      <p:sp>
        <p:nvSpPr>
          <p:cNvPr id="25" name="Shape 22"/>
          <p:cNvSpPr/>
          <p:nvPr/>
        </p:nvSpPr>
        <p:spPr>
          <a:xfrm>
            <a:off x="460653" y="6840260"/>
            <a:ext cx="60960" cy="1031558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26" name="Text 23"/>
          <p:cNvSpPr/>
          <p:nvPr/>
        </p:nvSpPr>
        <p:spPr>
          <a:xfrm>
            <a:off x="672822" y="6991469"/>
            <a:ext cx="19233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IoT in Small Robotics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72822" y="7285553"/>
            <a:ext cx="784407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the principles and applications of Internet of Things (IoT) concepts within the context of small-scale robotic systems.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82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8238" y="331351"/>
            <a:ext cx="4477226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Literature Survey (Insights)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5908238" y="1069419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908238" y="1054179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9877663" y="888682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129" y="979051"/>
            <a:ext cx="144542" cy="1807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43970" y="1370647"/>
            <a:ext cx="1871782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Widely Adopted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043970" y="1631156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ESP32 is a popular choice for wireless communication and control in robotics projects.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5908238" y="2260878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5908238" y="2245638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2" name="Shape 8"/>
          <p:cNvSpPr/>
          <p:nvPr/>
        </p:nvSpPr>
        <p:spPr>
          <a:xfrm>
            <a:off x="9877663" y="2080141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129" y="2170509"/>
            <a:ext cx="144542" cy="1807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43970" y="2562106"/>
            <a:ext cx="2055733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Motor Driver Comparison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6043970" y="2822615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L298N is cost-effective but less efficient; TB6612 offers superior performance and efficiency.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>
            <a:off x="5908238" y="3452336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17" name="Shape 12"/>
          <p:cNvSpPr/>
          <p:nvPr/>
        </p:nvSpPr>
        <p:spPr>
          <a:xfrm>
            <a:off x="5908238" y="3437096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8" name="Shape 13"/>
          <p:cNvSpPr/>
          <p:nvPr/>
        </p:nvSpPr>
        <p:spPr>
          <a:xfrm>
            <a:off x="9877663" y="3271599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29" y="3361968"/>
            <a:ext cx="144542" cy="18073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043970" y="3753564"/>
            <a:ext cx="152173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Sensor Integration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6043970" y="4014073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 sensors significantly enhances robot control, safety, and autonomous capabilities.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5908238" y="4643795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23" name="Shape 17"/>
          <p:cNvSpPr/>
          <p:nvPr/>
        </p:nvSpPr>
        <p:spPr>
          <a:xfrm>
            <a:off x="5908238" y="4628555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24" name="Shape 18"/>
          <p:cNvSpPr/>
          <p:nvPr/>
        </p:nvSpPr>
        <p:spPr>
          <a:xfrm>
            <a:off x="9877663" y="4463058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129" y="4553426"/>
            <a:ext cx="144542" cy="18073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043970" y="4945023"/>
            <a:ext cx="1661279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ESP32-CAM Benefits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6043970" y="5205532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ESP32-CAM module provides live video streaming, enabling First-Person View (FPV) control.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5908238" y="5835253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29" name="Shape 22"/>
          <p:cNvSpPr/>
          <p:nvPr/>
        </p:nvSpPr>
        <p:spPr>
          <a:xfrm>
            <a:off x="5908238" y="5820013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30" name="Shape 23"/>
          <p:cNvSpPr/>
          <p:nvPr/>
        </p:nvSpPr>
        <p:spPr>
          <a:xfrm>
            <a:off x="9877663" y="5654516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129" y="5744885"/>
            <a:ext cx="144542" cy="180737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043970" y="6136481"/>
            <a:ext cx="227885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Smartphone App Trade-offs</a:t>
            </a:r>
            <a:endParaRPr lang="en-US" sz="1150" dirty="0"/>
          </a:p>
        </p:txBody>
      </p:sp>
      <p:sp>
        <p:nvSpPr>
          <p:cNvPr id="33" name="Text 25"/>
          <p:cNvSpPr/>
          <p:nvPr/>
        </p:nvSpPr>
        <p:spPr>
          <a:xfrm>
            <a:off x="6043970" y="6396990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Smartphone applications offer convenience but can introduce latency in command transmission.</a:t>
            </a:r>
            <a:endParaRPr lang="en-US" sz="900" dirty="0"/>
          </a:p>
        </p:txBody>
      </p:sp>
      <p:sp>
        <p:nvSpPr>
          <p:cNvPr id="34" name="Shape 26"/>
          <p:cNvSpPr/>
          <p:nvPr/>
        </p:nvSpPr>
        <p:spPr>
          <a:xfrm>
            <a:off x="5908238" y="7026712"/>
            <a:ext cx="8300323" cy="890230"/>
          </a:xfrm>
          <a:prstGeom prst="roundRect">
            <a:avLst>
              <a:gd name="adj" fmla="val 8217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35" name="Shape 27"/>
          <p:cNvSpPr/>
          <p:nvPr/>
        </p:nvSpPr>
        <p:spPr>
          <a:xfrm>
            <a:off x="5908238" y="7011472"/>
            <a:ext cx="830032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36" name="Shape 28"/>
          <p:cNvSpPr/>
          <p:nvPr/>
        </p:nvSpPr>
        <p:spPr>
          <a:xfrm>
            <a:off x="9877663" y="6845975"/>
            <a:ext cx="361474" cy="361474"/>
          </a:xfrm>
          <a:prstGeom prst="roundRect">
            <a:avLst>
              <a:gd name="adj" fmla="val 252964"/>
            </a:avLst>
          </a:prstGeom>
          <a:solidFill>
            <a:srgbClr val="151617"/>
          </a:solidFill>
          <a:ln/>
        </p:spPr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129" y="6936343"/>
            <a:ext cx="144542" cy="180737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6043970" y="7327940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IoT in Robotics</a:t>
            </a:r>
            <a:endParaRPr lang="en-US" sz="1150" dirty="0"/>
          </a:p>
        </p:txBody>
      </p:sp>
      <p:sp>
        <p:nvSpPr>
          <p:cNvPr id="39" name="Text 30"/>
          <p:cNvSpPr/>
          <p:nvPr/>
        </p:nvSpPr>
        <p:spPr>
          <a:xfrm>
            <a:off x="6043970" y="7588448"/>
            <a:ext cx="8028861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IoT and Wi-Fi control paradigms are becoming standard in modern small-scale robotics.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Advantages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00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6047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Low-Cost &amp; Easy to Implement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1000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376047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Wireless Control, Compact, Portable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100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376047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Scalable with Sensors/Cameras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5773222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Educational Project for IoT/Robotics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35893" y="5773222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Motion Control with Feedback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994" y="563285"/>
            <a:ext cx="5121712" cy="640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Disadvantages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6994" y="1613178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694134" y="1613178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5" name="Text 3"/>
          <p:cNvSpPr/>
          <p:nvPr/>
        </p:nvSpPr>
        <p:spPr>
          <a:xfrm>
            <a:off x="1013222" y="1840825"/>
            <a:ext cx="27518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Limited Wi-Fi range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13222" y="2283738"/>
            <a:ext cx="597193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range of wireless control is constrained by Wi-Fi signal strength, potentially limiting operational area.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7594" y="1613178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394734" y="1613178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9" name="Text 7"/>
          <p:cNvSpPr/>
          <p:nvPr/>
        </p:nvSpPr>
        <p:spPr>
          <a:xfrm>
            <a:off x="7713821" y="1840825"/>
            <a:ext cx="49200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L298N inefficient → heat/power loss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713821" y="2283738"/>
            <a:ext cx="5971937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L298N motor driver is known for being less efficient, leading to significant heat generation and power loss during operation.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6994" y="3699510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94134" y="3699510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3" name="Text 11"/>
          <p:cNvSpPr/>
          <p:nvPr/>
        </p:nvSpPr>
        <p:spPr>
          <a:xfrm>
            <a:off x="1013222" y="3927157"/>
            <a:ext cx="38470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Battery-dependent runtime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13222" y="4370070"/>
            <a:ext cx="5971937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Operational time is directly limited by battery capacity and discharge rate, requiring frequent recharging or replacement.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7594" y="3699510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394734" y="3699510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7" name="Text 15"/>
          <p:cNvSpPr/>
          <p:nvPr/>
        </p:nvSpPr>
        <p:spPr>
          <a:xfrm>
            <a:off x="7713821" y="3927157"/>
            <a:ext cx="418159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 obstacle detection initially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713821" y="4370070"/>
            <a:ext cx="5971937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basic setup lacks sensors for autonomous obstacle detection, requiring manual navigation and increasing collision risk.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6994" y="5785842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94134" y="5785842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21" name="Text 19"/>
          <p:cNvSpPr/>
          <p:nvPr/>
        </p:nvSpPr>
        <p:spPr>
          <a:xfrm>
            <a:off x="1013222" y="6013490"/>
            <a:ext cx="559689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Network latency affects responsiveness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013222" y="6456402"/>
            <a:ext cx="5971937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Delays in Wi-Fi communication can impact the real-time responsiveness of the robot's controls, leading to slower reactions.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7594" y="5785842"/>
            <a:ext cx="6495812" cy="1881545"/>
          </a:xfrm>
          <a:prstGeom prst="roundRect">
            <a:avLst>
              <a:gd name="adj" fmla="val 5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7394734" y="5785842"/>
            <a:ext cx="91440" cy="1881545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25" name="Text 23"/>
          <p:cNvSpPr/>
          <p:nvPr/>
        </p:nvSpPr>
        <p:spPr>
          <a:xfrm>
            <a:off x="7713821" y="6013490"/>
            <a:ext cx="516397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Manual control unless sensors added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713821" y="6456402"/>
            <a:ext cx="5971937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Without additional sensors, the robot relies solely on manual user input for all movements, limiting autonomous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712470"/>
            <a:ext cx="4123253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 Scope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1557576"/>
            <a:ext cx="412313" cy="412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7215" y="2175986"/>
            <a:ext cx="2540198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Upgrade motor drivers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7215" y="2532698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Transition to more efficient motor drivers like the TB6612 for improved performance and reduced heat generation.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04" y="1557576"/>
            <a:ext cx="412313" cy="412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37904" y="2175986"/>
            <a:ext cx="287821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Add ultrasonic/IR sensors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137904" y="2532698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 sensors for obstacle detection, enabling basic collision avoidance and environmental awareness.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593" y="1557576"/>
            <a:ext cx="412313" cy="412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8593" y="2175986"/>
            <a:ext cx="236517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Integrate ESP32-CAM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698593" y="2532698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 a camera module for live video streaming, allowing for First-Person View (FPV) control and recording capabilities.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3654028"/>
            <a:ext cx="412313" cy="412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7215" y="4272439"/>
            <a:ext cx="3991094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Develop advanced Android/iOS app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77215" y="4629150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 dedicated mobile applications for enhanced user experience, advanced controls, and a more robust interface.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04" y="3654028"/>
            <a:ext cx="412313" cy="412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37904" y="4272439"/>
            <a:ext cx="4176474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Voice control or cloud IoT integration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137904" y="4629150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voice command functionality or integrate with cloud-based IoT platforms for remote control and data logging.</a:t>
            </a:r>
            <a:endParaRPr lang="en-US" sz="12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593" y="3654028"/>
            <a:ext cx="412313" cy="4123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98593" y="4272439"/>
            <a:ext cx="280177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Multi-car swarm robotics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9698593" y="4629150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Expand the project to control multiple robot cars simultaneously, exploring swarm intelligence and coordinated movement.</a:t>
            </a:r>
            <a:endParaRPr lang="en-US" sz="12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15" y="5750481"/>
            <a:ext cx="412313" cy="412313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77215" y="6368891"/>
            <a:ext cx="4309705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Autonomous navigation using sensors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577215" y="6725603"/>
            <a:ext cx="435459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 algorithms for the robot to navigate environments independently, utilizing sensor data for pathfinding and decision-making.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44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453" y="2494598"/>
            <a:ext cx="4089678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2453" y="3251002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have successfully implemented a Wi-Fi controlled car, demonstrating a functional proof-of-concept for remote vehicle operation.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2453" y="369665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Through this project, we gained valuable experience in: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2453" y="414230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ESP32 programming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2453" y="446115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Wi-Fi server setup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2453" y="4780002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Motor control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2453" y="522565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Existing literature supports various improvements and future enhancements for such robotics projects.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2453" y="5671304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work will focus on: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72453" y="6116955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Implementing better motor drivers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2453" y="6435804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Integrating advanced sensors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72453" y="6754654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Enabling live video streaming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72453" y="707350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Developing autonomous control capabilities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72453" y="7519154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project serves as a practical application in IoT and robotics, offering a solid foundation for further exploration and development.</a:t>
            </a:r>
            <a:endParaRPr lang="en-US" sz="1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1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70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seab3115 GitHub repository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13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ESP32 datasheet &amp; Arduino core documentation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552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L298N / TB6612 motor driver datasheets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974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Tutorials: ESP32-CAM integration, IoT robotics, Wi-Fi controlled cars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2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Research papers on wireless robotic vehicles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44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IoT applications in small-scale robotics projects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0158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Wi-Fi Controlled Car using ESP32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Engineering-Level Project Presentation with Literature Survey and Detailed Implementation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792"/>
            <a:ext cx="6767393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Overview /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8670" y="1775698"/>
            <a:ext cx="6413897" cy="1674019"/>
          </a:xfrm>
          <a:prstGeom prst="roundRect">
            <a:avLst>
              <a:gd name="adj" fmla="val 5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1556" y="2008584"/>
            <a:ext cx="3479602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Remote Controlled Car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1556" y="2495788"/>
            <a:ext cx="59481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and implement a remote-controlled car using ESP32 and L298N motor driver.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7833" y="1775698"/>
            <a:ext cx="6413897" cy="1674019"/>
          </a:xfrm>
          <a:prstGeom prst="roundRect">
            <a:avLst>
              <a:gd name="adj" fmla="val 5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60719" y="2008584"/>
            <a:ext cx="426684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Smartphone Wi-Fi Interface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0719" y="2495788"/>
            <a:ext cx="59481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 a user-friendly Wi-Fi application interface for control via smartphone or web browser.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8670" y="3674983"/>
            <a:ext cx="6413897" cy="2034540"/>
          </a:xfrm>
          <a:prstGeom prst="roundRect">
            <a:avLst>
              <a:gd name="adj" fmla="val 44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21556" y="3907869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Motion Control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1556" y="4395073"/>
            <a:ext cx="594812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comprehensive motion control functionalities: forward, backward, left, right, and stop.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7833" y="3674983"/>
            <a:ext cx="6413897" cy="2034540"/>
          </a:xfrm>
          <a:prstGeom prst="roundRect">
            <a:avLst>
              <a:gd name="adj" fmla="val 44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60719" y="3907869"/>
            <a:ext cx="5948124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Embedded Programming &amp; Wireless Communication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0719" y="4747141"/>
            <a:ext cx="59481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Gain practical experience in embedded programming and wireless communication protocols.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8670" y="5934789"/>
            <a:ext cx="6413897" cy="1674019"/>
          </a:xfrm>
          <a:prstGeom prst="roundRect">
            <a:avLst>
              <a:gd name="adj" fmla="val 5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021556" y="6167676"/>
            <a:ext cx="406157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IoT Integration in Robotics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1556" y="6654879"/>
            <a:ext cx="59481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the principles of IoT integration within robotics applications and automation.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7833" y="5934789"/>
            <a:ext cx="6413897" cy="1674019"/>
          </a:xfrm>
          <a:prstGeom prst="roundRect">
            <a:avLst>
              <a:gd name="adj" fmla="val 5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660719" y="6167676"/>
            <a:ext cx="421314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Practical ESP32 Application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0719" y="6654879"/>
            <a:ext cx="59481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Apply ESP32 microcontroller knowledge to a tangible, real-world automation project.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8717" y="347543"/>
            <a:ext cx="4193619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Components (Hardware)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5928717" y="932021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943957" y="947261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098143" y="1192887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75822" y="1073587"/>
            <a:ext cx="2277785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Development Board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575822" y="1346835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Powerful microcontroller with built-in Wi-Fi for wireless communication and control.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5928717" y="1817013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943957" y="1832253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098143" y="2077879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75822" y="1958578"/>
            <a:ext cx="2035135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 × DC Motors + Chassis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575822" y="2231827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Provides mobility with four DC motors and a sturdy frame for the car assembly.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5928717" y="2702004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5943957" y="2717244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6098143" y="2962870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575822" y="2843570"/>
            <a:ext cx="2342793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L298N Motor Driver Module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575822" y="3116818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Dual H-Bridge for precise speed and direction control of the DC motors.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5928717" y="3586996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5943957" y="3602236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6098143" y="3847862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575822" y="3728561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Battery Pack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575822" y="4001810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7.4–12 V battery pack to power the motors and ESP32.</a:t>
            </a:r>
            <a:endParaRPr lang="en-US" sz="950" dirty="0"/>
          </a:p>
        </p:txBody>
      </p:sp>
      <p:sp>
        <p:nvSpPr>
          <p:cNvPr id="24" name="Shape 21"/>
          <p:cNvSpPr/>
          <p:nvPr/>
        </p:nvSpPr>
        <p:spPr>
          <a:xfrm>
            <a:off x="5928717" y="4471988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25" name="Shape 22"/>
          <p:cNvSpPr/>
          <p:nvPr/>
        </p:nvSpPr>
        <p:spPr>
          <a:xfrm>
            <a:off x="5943957" y="4487228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26" name="Text 23"/>
          <p:cNvSpPr/>
          <p:nvPr/>
        </p:nvSpPr>
        <p:spPr>
          <a:xfrm>
            <a:off x="6098143" y="4732853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575822" y="4613553"/>
            <a:ext cx="3160871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Jumper Wires, Switches, Connectors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575822" y="4886801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Essential for circuit connections, power control, and component integration.</a:t>
            </a:r>
            <a:endParaRPr lang="en-US" sz="950" dirty="0"/>
          </a:p>
        </p:txBody>
      </p:sp>
      <p:sp>
        <p:nvSpPr>
          <p:cNvPr id="29" name="Shape 26"/>
          <p:cNvSpPr/>
          <p:nvPr/>
        </p:nvSpPr>
        <p:spPr>
          <a:xfrm>
            <a:off x="5928717" y="5356979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30" name="Shape 27"/>
          <p:cNvSpPr/>
          <p:nvPr/>
        </p:nvSpPr>
        <p:spPr>
          <a:xfrm>
            <a:off x="5943957" y="5372219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31" name="Text 28"/>
          <p:cNvSpPr/>
          <p:nvPr/>
        </p:nvSpPr>
        <p:spPr>
          <a:xfrm>
            <a:off x="6098143" y="5617845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6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6575822" y="5498544"/>
            <a:ext cx="1920954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Smartphone (Android)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6575822" y="5771793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Used as the remote control interface via a dedicated Wi-Fi application.</a:t>
            </a:r>
            <a:endParaRPr lang="en-US" sz="950" dirty="0"/>
          </a:p>
        </p:txBody>
      </p:sp>
      <p:sp>
        <p:nvSpPr>
          <p:cNvPr id="34" name="Shape 31"/>
          <p:cNvSpPr/>
          <p:nvPr/>
        </p:nvSpPr>
        <p:spPr>
          <a:xfrm>
            <a:off x="5928717" y="6241971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35" name="Shape 32"/>
          <p:cNvSpPr/>
          <p:nvPr/>
        </p:nvSpPr>
        <p:spPr>
          <a:xfrm>
            <a:off x="5943957" y="6257211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36" name="Text 33"/>
          <p:cNvSpPr/>
          <p:nvPr/>
        </p:nvSpPr>
        <p:spPr>
          <a:xfrm>
            <a:off x="6098143" y="6502837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</a:t>
            </a:r>
            <a:endParaRPr lang="en-US" sz="1450" dirty="0"/>
          </a:p>
        </p:txBody>
      </p:sp>
      <p:sp>
        <p:nvSpPr>
          <p:cNvPr id="37" name="Text 34"/>
          <p:cNvSpPr/>
          <p:nvPr/>
        </p:nvSpPr>
        <p:spPr>
          <a:xfrm>
            <a:off x="6575822" y="6383536"/>
            <a:ext cx="2874883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Optional: Ultrasonic or IR Sensors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6575822" y="6656784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obstacle detection, enhancing autonomous navigation capabilities.</a:t>
            </a:r>
            <a:endParaRPr lang="en-US" sz="950" dirty="0"/>
          </a:p>
        </p:txBody>
      </p:sp>
      <p:sp>
        <p:nvSpPr>
          <p:cNvPr id="39" name="Shape 36"/>
          <p:cNvSpPr/>
          <p:nvPr/>
        </p:nvSpPr>
        <p:spPr>
          <a:xfrm>
            <a:off x="5928717" y="7126962"/>
            <a:ext cx="8259366" cy="758666"/>
          </a:xfrm>
          <a:prstGeom prst="roundRect">
            <a:avLst>
              <a:gd name="adj" fmla="val 12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40" name="Shape 37"/>
          <p:cNvSpPr/>
          <p:nvPr/>
        </p:nvSpPr>
        <p:spPr>
          <a:xfrm>
            <a:off x="5943957" y="7142202"/>
            <a:ext cx="505539" cy="728186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1430" dir="2700000">
              <a:srgbClr val="151617">
                <a:alpha val="100000"/>
              </a:srgbClr>
            </a:outerShdw>
          </a:effectLst>
        </p:spPr>
      </p:sp>
      <p:sp>
        <p:nvSpPr>
          <p:cNvPr id="41" name="Text 38"/>
          <p:cNvSpPr/>
          <p:nvPr/>
        </p:nvSpPr>
        <p:spPr>
          <a:xfrm>
            <a:off x="6098143" y="7387828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8</a:t>
            </a:r>
            <a:endParaRPr lang="en-US" sz="1450" dirty="0"/>
          </a:p>
        </p:txBody>
      </p:sp>
      <p:sp>
        <p:nvSpPr>
          <p:cNvPr id="42" name="Text 39"/>
          <p:cNvSpPr/>
          <p:nvPr/>
        </p:nvSpPr>
        <p:spPr>
          <a:xfrm>
            <a:off x="6575822" y="7268527"/>
            <a:ext cx="1805345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Optional: ESP32-CAM</a:t>
            </a:r>
            <a:endParaRPr lang="en-US" sz="1200" dirty="0"/>
          </a:p>
        </p:txBody>
      </p:sp>
      <p:sp>
        <p:nvSpPr>
          <p:cNvPr id="43" name="Text 40"/>
          <p:cNvSpPr/>
          <p:nvPr/>
        </p:nvSpPr>
        <p:spPr>
          <a:xfrm>
            <a:off x="6575822" y="7541776"/>
            <a:ext cx="75970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Integrates a camera module for live video streaming and FPV control.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89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Components (Software &amp; Tools)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6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Arduino IDE (for ESP32 programming)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Android APK (NodeMCU_Car.apk)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10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Serial Monitor (for debugging)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332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Fritzing (optional, for wiring diagrams)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75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Libraries: WiFi.h, ESPAsyncWebServer.h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17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Optional: Camera library (for ESP32-CAM)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Pin Connections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216" y="1856065"/>
            <a:ext cx="3434120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Connection Details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5216" y="2520315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75216" y="2866311"/>
            <a:ext cx="3705106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4"/>
          <p:cNvSpPr/>
          <p:nvPr/>
        </p:nvSpPr>
        <p:spPr>
          <a:xfrm>
            <a:off x="775216" y="303799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to L298N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75216" y="3605451"/>
            <a:ext cx="37051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 L298N's ENA, ENB, IN1–IN4 to designated ESP32 GPIO pins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701778" y="2520315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701778" y="2866311"/>
            <a:ext cx="3705225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8"/>
          <p:cNvSpPr/>
          <p:nvPr/>
        </p:nvSpPr>
        <p:spPr>
          <a:xfrm>
            <a:off x="4701778" y="303799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Battery to L298N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4701778" y="3605451"/>
            <a:ext cx="370522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 the power source (battery) to the L298N VIN terminal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5216" y="505598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75216" y="5401985"/>
            <a:ext cx="3705106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4" name="Text 12"/>
          <p:cNvSpPr/>
          <p:nvPr/>
        </p:nvSpPr>
        <p:spPr>
          <a:xfrm>
            <a:off x="775216" y="557367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Common Ground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75216" y="6141125"/>
            <a:ext cx="370510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Establish a common ground connection between ESP32 and L298N for stable operation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701778" y="505598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4701778" y="5401985"/>
            <a:ext cx="3705225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8" name="Text 16"/>
          <p:cNvSpPr/>
          <p:nvPr/>
        </p:nvSpPr>
        <p:spPr>
          <a:xfrm>
            <a:off x="4701778" y="5573673"/>
            <a:ext cx="3705225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Optional: Sensor Connections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4701778" y="6487120"/>
            <a:ext cx="37052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applicable, connect sensor pins to available ESP32 GPIOs</a:t>
            </a:r>
            <a:endParaRPr lang="en-US" sz="17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4929" y="1883688"/>
            <a:ext cx="4907756" cy="2853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51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7780" y="441127"/>
            <a:ext cx="4010382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Code Overview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47780" y="1182886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231017" y="1366123"/>
            <a:ext cx="200929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Wi-Fi Initialization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31017" y="1712952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Initialize Wi-Fi connection and obtain the ESP32's IP address.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047780" y="2313146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231017" y="2496383"/>
            <a:ext cx="200513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Server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31017" y="2843213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Set up an ESP32 server to receive commands from the control application.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7780" y="3443407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231017" y="3626644"/>
            <a:ext cx="21196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Command Mapping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31017" y="3973473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Map received commands to appropriate motor driver GPIO signals for movement control.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47780" y="4573667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231017" y="4756904"/>
            <a:ext cx="233172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 Integrations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31017" y="5103733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 camera or additional sensors as required for advanced functionality.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7780" y="5703927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31017" y="5887164"/>
            <a:ext cx="279415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Serial Monitor Debugging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231017" y="6233993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Utilize the Serial Monitor for real-time debugging and status updates.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047780" y="6834188"/>
            <a:ext cx="8021241" cy="969883"/>
          </a:xfrm>
          <a:prstGeom prst="roundRect">
            <a:avLst>
              <a:gd name="adj" fmla="val 94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6231017" y="7017425"/>
            <a:ext cx="270617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Safety &amp; Stop Conditions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31017" y="7364254"/>
            <a:ext cx="76547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essential safety checks and define stop conditions for secure operation.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667" y="731877"/>
            <a:ext cx="4774287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 / User Interface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667" y="1539478"/>
            <a:ext cx="436602" cy="4366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2511" y="1643063"/>
            <a:ext cx="244875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IP Connection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752511" y="2020729"/>
            <a:ext cx="3196709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 the mobile application to the ESP32's IP address over the local Wi-Fi network.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61" y="1539478"/>
            <a:ext cx="436602" cy="4366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22305" y="1643063"/>
            <a:ext cx="319682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Movement Control Buttons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0822305" y="2293620"/>
            <a:ext cx="319682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Dedicated buttons for Forward, Backward, Left, Right, and Stop commands for intuitive navigation.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67" y="3481149"/>
            <a:ext cx="436602" cy="4366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2511" y="3584734"/>
            <a:ext cx="3196709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Command Interpretation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752511" y="4235291"/>
            <a:ext cx="3196709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ESP32 interprets and executes commands from the app in real-time for responsive control.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461" y="3481149"/>
            <a:ext cx="436602" cy="4366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2305" y="3584734"/>
            <a:ext cx="278522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Optional Status Display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0822305" y="3962400"/>
            <a:ext cx="319682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Display real-time IP address, connection status, and battery level for enhanced user experience.</a:t>
            </a:r>
            <a:endParaRPr lang="en-US" sz="13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667" y="5422821"/>
            <a:ext cx="436602" cy="43660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752511" y="5526405"/>
            <a:ext cx="312908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Control Options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6752511" y="5904071"/>
            <a:ext cx="3196709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 optional swipe gestures or a joystick for more nuanced and dynamic robot control.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6097667" y="6938843"/>
            <a:ext cx="7921466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user interface provides intuitive controls to send commands to the ESP32, enabling real-time navigation and interaction with the robot.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4" y="485537"/>
            <a:ext cx="4414242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System Flow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34" y="1390531"/>
            <a:ext cx="882848" cy="1059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7353" y="1567101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Input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7353" y="1948815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Commands from user interface (e.g., buttons, joystick).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2449949"/>
            <a:ext cx="882848" cy="1059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7353" y="2626519"/>
            <a:ext cx="260842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Wi-Fi Communication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7353" y="3008233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Wireless transmission of commands over local network.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" y="3509367"/>
            <a:ext cx="882848" cy="1059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7353" y="3685937"/>
            <a:ext cx="263402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ESP32 Microcontroller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7353" y="4067651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Receives and processes commands in real-time, integrating optional sensor feedback for obstacle avoidance.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4568785"/>
            <a:ext cx="882848" cy="1059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7353" y="4745355"/>
            <a:ext cx="232207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L298N Motor Driver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7353" y="5127069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Translates ESP32 signals into appropriate power for motors.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5628203"/>
            <a:ext cx="882848" cy="1059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7353" y="5804773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DC Motors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7353" y="6186488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Receive power from the driver, generating rotation.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6687622"/>
            <a:ext cx="882848" cy="1059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7353" y="6864191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 Movement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7353" y="7245906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Physical execution of the commanded actions.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2025-09-20T20:26:50Z</dcterms:created>
  <dcterms:modified xsi:type="dcterms:W3CDTF">2025-09-20T20:26:50Z</dcterms:modified>
</cp:coreProperties>
</file>